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59" r:id="rId5"/>
    <p:sldId id="260" r:id="rId6"/>
    <p:sldId id="261" r:id="rId7"/>
    <p:sldId id="262" r:id="rId8"/>
    <p:sldId id="263" r:id="rId9"/>
    <p:sldId id="264" r:id="rId10"/>
    <p:sldId id="265"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Circulatory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561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785794"/>
            <a:ext cx="8143932" cy="5715040"/>
          </a:xfrm>
          <a:prstGeom prst="rect">
            <a:avLst/>
          </a:prstGeom>
          <a:noFill/>
          <a:ln w="9525">
            <a:noFill/>
            <a:miter lim="800000"/>
            <a:headEnd/>
            <a:tailEnd/>
          </a:ln>
          <a:effectLst/>
        </p:spPr>
      </p:pic>
      <p:sp>
        <p:nvSpPr>
          <p:cNvPr id="2" name="عنوان 1"/>
          <p:cNvSpPr>
            <a:spLocks noGrp="1"/>
          </p:cNvSpPr>
          <p:nvPr>
            <p:ph type="title"/>
          </p:nvPr>
        </p:nvSpPr>
        <p:spPr>
          <a:xfrm>
            <a:off x="457200" y="0"/>
            <a:ext cx="8229600" cy="500042"/>
          </a:xfrm>
        </p:spPr>
        <p:txBody>
          <a:bodyPr>
            <a:normAutofit fontScale="90000"/>
          </a:bodyPr>
          <a:lstStyle/>
          <a:p>
            <a:r>
              <a:rPr lang="en-US" dirty="0" err="1" smtClean="0"/>
              <a:t>Arteriol</a:t>
            </a:r>
            <a:endParaRPr lang="en-US" dirty="0"/>
          </a:p>
        </p:txBody>
      </p:sp>
    </p:spTree>
    <p:extLst>
      <p:ext uri="{BB962C8B-B14F-4D97-AF65-F5344CB8AC3E}">
        <p14:creationId xmlns:p14="http://schemas.microsoft.com/office/powerpoint/2010/main" val="224148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286544"/>
          </a:xfrm>
        </p:spPr>
        <p:txBody>
          <a:bodyPr>
            <a:normAutofit/>
          </a:bodyPr>
          <a:lstStyle/>
          <a:p>
            <a:pPr algn="l">
              <a:buNone/>
            </a:pPr>
            <a:r>
              <a:rPr lang="en-US" sz="2800" dirty="0" smtClean="0"/>
              <a:t>2-Medium(Muscular) arteries or( distributing):</a:t>
            </a:r>
          </a:p>
          <a:p>
            <a:pPr algn="just">
              <a:buNone/>
            </a:pPr>
            <a:r>
              <a:rPr lang="en-US" sz="2800" dirty="0" smtClean="0"/>
              <a:t>_The tunica intima have sub endothelial layer that is thicker than that of arterioles, alayer of loose c.t beneath the endothelium allows the tunica intima to move independently from other layers as the elastic arteries distend with the increase in systolic blood pressure.                                                                           </a:t>
            </a:r>
          </a:p>
          <a:p>
            <a:pPr algn="l">
              <a:buNone/>
            </a:pPr>
            <a:r>
              <a:rPr lang="en-US" sz="2800" dirty="0" smtClean="0"/>
              <a:t>_Internal elastic lamina is prominent.</a:t>
            </a:r>
          </a:p>
          <a:p>
            <a:pPr algn="just">
              <a:buNone/>
            </a:pPr>
            <a:r>
              <a:rPr lang="en-US" sz="2800" dirty="0" smtClean="0"/>
              <a:t>_T media contain layers of smooth muscle cell, these cell are intermix with various number of elastic lamellae, external elastic lamina is present only in large muscular      arteries</a:t>
            </a:r>
            <a:r>
              <a:rPr lang="en-US" sz="2800" smtClean="0"/>
              <a:t>.                                               </a:t>
            </a:r>
            <a:endParaRPr lang="en-US" sz="2800" dirty="0" smtClean="0"/>
          </a:p>
          <a:p>
            <a:pPr algn="l">
              <a:buNone/>
            </a:pPr>
            <a:r>
              <a:rPr lang="en-US" sz="2800" dirty="0" smtClean="0"/>
              <a:t>                                                                                   </a:t>
            </a:r>
            <a:endParaRPr lang="en-US" sz="2800" dirty="0"/>
          </a:p>
        </p:txBody>
      </p:sp>
      <p:sp>
        <p:nvSpPr>
          <p:cNvPr id="2" name="عنوان 1"/>
          <p:cNvSpPr>
            <a:spLocks noGrp="1"/>
          </p:cNvSpPr>
          <p:nvPr>
            <p:ph type="title"/>
          </p:nvPr>
        </p:nvSpPr>
        <p:spPr>
          <a:xfrm>
            <a:off x="457200" y="274638"/>
            <a:ext cx="8229600" cy="153966"/>
          </a:xfrm>
        </p:spPr>
        <p:txBody>
          <a:bodyPr>
            <a:normAutofit fontScale="90000"/>
          </a:bodyPr>
          <a:lstStyle/>
          <a:p>
            <a:endParaRPr lang="en-US" dirty="0"/>
          </a:p>
        </p:txBody>
      </p:sp>
    </p:spTree>
    <p:extLst>
      <p:ext uri="{BB962C8B-B14F-4D97-AF65-F5344CB8AC3E}">
        <p14:creationId xmlns:p14="http://schemas.microsoft.com/office/powerpoint/2010/main" val="4187103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00042"/>
            <a:ext cx="8572560" cy="6143668"/>
          </a:xfrm>
        </p:spPr>
        <p:txBody>
          <a:bodyPr/>
          <a:lstStyle/>
          <a:p>
            <a:pPr algn="l">
              <a:buNone/>
            </a:pPr>
            <a:endParaRPr lang="en-US" dirty="0" smtClean="0"/>
          </a:p>
          <a:p>
            <a:pPr algn="l">
              <a:buNone/>
            </a:pPr>
            <a:r>
              <a:rPr lang="en-US" dirty="0" smtClean="0"/>
              <a:t>3-Large elastic arteries (Conducting):</a:t>
            </a:r>
          </a:p>
          <a:p>
            <a:pPr algn="just">
              <a:buNone/>
            </a:pPr>
            <a:r>
              <a:rPr lang="en-US" dirty="0" smtClean="0"/>
              <a:t>_There are large arteries closest to the heart (aorta, renal artery).                                                                                     </a:t>
            </a:r>
          </a:p>
          <a:p>
            <a:pPr algn="l">
              <a:buNone/>
            </a:pPr>
            <a:r>
              <a:rPr lang="en-US" dirty="0" smtClean="0"/>
              <a:t>_Tunica intima is thicker than in other arteries.</a:t>
            </a:r>
          </a:p>
          <a:p>
            <a:pPr algn="just">
              <a:buNone/>
            </a:pPr>
            <a:r>
              <a:rPr lang="en-US" dirty="0" smtClean="0"/>
              <a:t>_An internal elastic laminae.,although present. Tunica media consist of elastic fibers and elastic laminae ,between them present  smooth muscle cells and reticular fibers.                                                                       </a:t>
            </a:r>
          </a:p>
          <a:p>
            <a:pPr algn="l">
              <a:buNone/>
            </a:pPr>
            <a:r>
              <a:rPr lang="en-US" dirty="0" smtClean="0"/>
              <a:t>_Tunica adventitia appears thinner than the tunica media and contains collagen fibers.</a:t>
            </a:r>
          </a:p>
        </p:txBody>
      </p:sp>
      <p:sp>
        <p:nvSpPr>
          <p:cNvPr id="2" name="عنوان 1"/>
          <p:cNvSpPr>
            <a:spLocks noGrp="1"/>
          </p:cNvSpPr>
          <p:nvPr>
            <p:ph type="title"/>
          </p:nvPr>
        </p:nvSpPr>
        <p:spPr>
          <a:xfrm>
            <a:off x="457200" y="274638"/>
            <a:ext cx="8229600" cy="225404"/>
          </a:xfrm>
        </p:spPr>
        <p:txBody>
          <a:bodyPr>
            <a:normAutofit fontScale="90000"/>
          </a:bodyPr>
          <a:lstStyle/>
          <a:p>
            <a:endParaRPr lang="en-US" dirty="0"/>
          </a:p>
        </p:txBody>
      </p:sp>
    </p:spTree>
    <p:extLst>
      <p:ext uri="{BB962C8B-B14F-4D97-AF65-F5344CB8AC3E}">
        <p14:creationId xmlns:p14="http://schemas.microsoft.com/office/powerpoint/2010/main" val="165054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71480"/>
            <a:ext cx="8572560" cy="5929354"/>
          </a:xfrm>
        </p:spPr>
        <p:txBody>
          <a:bodyPr/>
          <a:lstStyle/>
          <a:p>
            <a:pPr algn="just"/>
            <a:endParaRPr lang="en-US" dirty="0" smtClean="0"/>
          </a:p>
          <a:p>
            <a:pPr algn="just"/>
            <a:endParaRPr lang="en-US" dirty="0" smtClean="0"/>
          </a:p>
          <a:p>
            <a:pPr algn="just"/>
            <a:r>
              <a:rPr lang="en-US" dirty="0" smtClean="0"/>
              <a:t>The walls of these large arteries are so thick that their peripheral parts can not derive enough 02 and nutrient from the blood of the vessel that they from large vessels are therefore accompanied by smaller blood vessel which supply the tunica adventitia and outer part of tunica media of the vessel wall ,these vessels are called vasa vasorum ,that nourished the deeper cells of the tunica media and adventitia.                                                             </a:t>
            </a:r>
            <a:endParaRPr lang="en-US" dirty="0"/>
          </a:p>
        </p:txBody>
      </p:sp>
      <p:sp>
        <p:nvSpPr>
          <p:cNvPr id="2" name="عنوان 1"/>
          <p:cNvSpPr>
            <a:spLocks noGrp="1"/>
          </p:cNvSpPr>
          <p:nvPr>
            <p:ph type="title"/>
          </p:nvPr>
        </p:nvSpPr>
        <p:spPr>
          <a:xfrm>
            <a:off x="457200" y="274638"/>
            <a:ext cx="8229600" cy="82528"/>
          </a:xfrm>
        </p:spPr>
        <p:txBody>
          <a:bodyPr>
            <a:normAutofit fontScale="90000"/>
          </a:bodyPr>
          <a:lstStyle/>
          <a:p>
            <a:endParaRPr lang="en-US" dirty="0"/>
          </a:p>
        </p:txBody>
      </p:sp>
    </p:spTree>
    <p:extLst>
      <p:ext uri="{BB962C8B-B14F-4D97-AF65-F5344CB8AC3E}">
        <p14:creationId xmlns:p14="http://schemas.microsoft.com/office/powerpoint/2010/main" val="69423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214291"/>
            <a:ext cx="8358246" cy="90509"/>
          </a:xfrm>
        </p:spPr>
        <p:txBody>
          <a:bodyPr>
            <a:normAutofit fontScale="90000"/>
          </a:bodyPr>
          <a:lstStyle/>
          <a:p>
            <a:pPr algn="l"/>
            <a:endParaRPr lang="en-US" sz="4000" dirty="0"/>
          </a:p>
        </p:txBody>
      </p:sp>
      <p:sp>
        <p:nvSpPr>
          <p:cNvPr id="3" name="عنوان فرعي 2"/>
          <p:cNvSpPr>
            <a:spLocks noGrp="1"/>
          </p:cNvSpPr>
          <p:nvPr>
            <p:ph type="subTitle" idx="1"/>
          </p:nvPr>
        </p:nvSpPr>
        <p:spPr>
          <a:xfrm>
            <a:off x="142844" y="1142984"/>
            <a:ext cx="8858312" cy="5429288"/>
          </a:xfrm>
        </p:spPr>
        <p:txBody>
          <a:bodyPr>
            <a:normAutofit fontScale="92500"/>
          </a:bodyPr>
          <a:lstStyle/>
          <a:p>
            <a:pPr algn="l"/>
            <a:r>
              <a:rPr lang="en-US" dirty="0" smtClean="0"/>
              <a:t>I</a:t>
            </a:r>
            <a:r>
              <a:rPr lang="en-US" sz="3200" dirty="0" smtClean="0"/>
              <a:t>s composed of two separate components:</a:t>
            </a:r>
          </a:p>
          <a:p>
            <a:pPr algn="l"/>
            <a:r>
              <a:rPr lang="en-US" sz="3200" dirty="0" smtClean="0"/>
              <a:t>_Cardio vascular system</a:t>
            </a:r>
          </a:p>
          <a:p>
            <a:pPr algn="l"/>
            <a:r>
              <a:rPr lang="en-US" sz="3200" dirty="0" smtClean="0"/>
              <a:t>_Lymphatic vascular system</a:t>
            </a:r>
          </a:p>
          <a:p>
            <a:pPr algn="just"/>
            <a:r>
              <a:rPr lang="en-US" sz="3200" dirty="0" smtClean="0"/>
              <a:t>Cardio vascular system is concerned with the  transport of blood and lymph through the body.                                            </a:t>
            </a:r>
          </a:p>
          <a:p>
            <a:pPr algn="just"/>
            <a:r>
              <a:rPr lang="en-US" sz="3200" dirty="0" smtClean="0"/>
              <a:t>The main function of the blood are to transport 02, nutrients and hormones to the tissues and to collect the waste products( carbon dioxide and waste metabolites) for removal from the body via excretory system.                                                                               </a:t>
            </a:r>
            <a:endParaRPr lang="en-US" sz="3200" dirty="0"/>
          </a:p>
        </p:txBody>
      </p:sp>
    </p:spTree>
    <p:extLst>
      <p:ext uri="{BB962C8B-B14F-4D97-AF65-F5344CB8AC3E}">
        <p14:creationId xmlns:p14="http://schemas.microsoft.com/office/powerpoint/2010/main" val="193993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429420"/>
          </a:xfrm>
        </p:spPr>
        <p:txBody>
          <a:bodyPr>
            <a:normAutofit fontScale="92500" lnSpcReduction="10000"/>
          </a:bodyPr>
          <a:lstStyle/>
          <a:p>
            <a:pPr algn="l"/>
            <a:r>
              <a:rPr lang="en-US" sz="3200" dirty="0" smtClean="0"/>
              <a:t>The cardio vascular system consist of the:</a:t>
            </a:r>
          </a:p>
          <a:p>
            <a:pPr algn="just"/>
            <a:r>
              <a:rPr lang="en-US" sz="3200" dirty="0" smtClean="0"/>
              <a:t>_Heart (muscular pump).                                        </a:t>
            </a:r>
          </a:p>
          <a:p>
            <a:pPr algn="just"/>
            <a:r>
              <a:rPr lang="en-US" sz="3200" dirty="0" smtClean="0"/>
              <a:t>_Pulmonary circulation (system of blood vessels to and from the lungs).                                           </a:t>
            </a:r>
          </a:p>
          <a:p>
            <a:pPr algn="just" rtl="0">
              <a:buNone/>
            </a:pPr>
            <a:r>
              <a:rPr lang="en-US" sz="3200" dirty="0" smtClean="0"/>
              <a:t>_Systemic circulation (system of blood vessels bringing blood to and from all the other                                                         organs of the body).</a:t>
            </a:r>
          </a:p>
          <a:p>
            <a:pPr algn="l"/>
            <a:r>
              <a:rPr lang="en-US" sz="3200" dirty="0" smtClean="0"/>
              <a:t>Blood Vessels were classified in to:</a:t>
            </a:r>
          </a:p>
          <a:p>
            <a:pPr algn="l"/>
            <a:r>
              <a:rPr lang="en-US" sz="3200" dirty="0" smtClean="0"/>
              <a:t>1-Arteries</a:t>
            </a:r>
          </a:p>
          <a:p>
            <a:pPr algn="l"/>
            <a:endParaRPr lang="en-US" sz="3200" dirty="0" smtClean="0"/>
          </a:p>
          <a:p>
            <a:pPr algn="l"/>
            <a:r>
              <a:rPr lang="en-US" sz="3200" dirty="0" smtClean="0"/>
              <a:t>2-Capillaries</a:t>
            </a:r>
          </a:p>
          <a:p>
            <a:pPr algn="l"/>
            <a:endParaRPr lang="en-US" sz="3200" dirty="0" smtClean="0"/>
          </a:p>
          <a:p>
            <a:pPr algn="l"/>
            <a:r>
              <a:rPr lang="en-US" sz="3200" dirty="0" smtClean="0"/>
              <a:t>3-Veins</a:t>
            </a:r>
          </a:p>
          <a:p>
            <a:pPr algn="just" rtl="0"/>
            <a:endParaRPr lang="en-US" sz="3200" dirty="0" smtClean="0"/>
          </a:p>
          <a:p>
            <a:pPr algn="just" rtl="0"/>
            <a:endParaRPr lang="en-US" sz="3200" dirty="0"/>
          </a:p>
        </p:txBody>
      </p:sp>
      <p:sp>
        <p:nvSpPr>
          <p:cNvPr id="2" name="عنوان 1"/>
          <p:cNvSpPr>
            <a:spLocks noGrp="1"/>
          </p:cNvSpPr>
          <p:nvPr>
            <p:ph type="title"/>
          </p:nvPr>
        </p:nvSpPr>
        <p:spPr>
          <a:xfrm>
            <a:off x="457200" y="274638"/>
            <a:ext cx="8229600" cy="296842"/>
          </a:xfrm>
        </p:spPr>
        <p:txBody>
          <a:bodyPr>
            <a:normAutofit fontScale="90000"/>
          </a:bodyPr>
          <a:lstStyle/>
          <a:p>
            <a:endParaRPr lang="en-US" dirty="0"/>
          </a:p>
        </p:txBody>
      </p:sp>
    </p:spTree>
    <p:extLst>
      <p:ext uri="{BB962C8B-B14F-4D97-AF65-F5344CB8AC3E}">
        <p14:creationId xmlns:p14="http://schemas.microsoft.com/office/powerpoint/2010/main" val="271691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Autofit/>
          </a:bodyPr>
          <a:lstStyle/>
          <a:p>
            <a:pPr algn="just">
              <a:buNone/>
            </a:pPr>
            <a:r>
              <a:rPr lang="en-US" sz="2800" dirty="0" smtClean="0"/>
              <a:t>.                                </a:t>
            </a:r>
          </a:p>
          <a:p>
            <a:pPr algn="l">
              <a:buNone/>
            </a:pPr>
            <a:r>
              <a:rPr lang="en-US" sz="2800" dirty="0" smtClean="0"/>
              <a:t>Are efferent vessels that transport blood away from the heart to the capillary beds.</a:t>
            </a:r>
          </a:p>
          <a:p>
            <a:pPr algn="just">
              <a:buNone/>
            </a:pPr>
            <a:r>
              <a:rPr lang="en-US" sz="2800" dirty="0" smtClean="0"/>
              <a:t>There are two major arteries pulmonary and aorta.        </a:t>
            </a:r>
          </a:p>
          <a:p>
            <a:pPr algn="just">
              <a:buNone/>
            </a:pPr>
            <a:r>
              <a:rPr lang="en-US" sz="2800" dirty="0" smtClean="0"/>
              <a:t>_The arterial wall is composed of three main layers or    tunics:                                                                                </a:t>
            </a:r>
          </a:p>
          <a:p>
            <a:pPr algn="just">
              <a:buNone/>
            </a:pPr>
            <a:r>
              <a:rPr lang="en-US" sz="2800" dirty="0" smtClean="0"/>
              <a:t>1-Tunica Intima(internal tunic) consisting of:                  </a:t>
            </a:r>
          </a:p>
          <a:p>
            <a:pPr algn="just">
              <a:buNone/>
            </a:pPr>
            <a:r>
              <a:rPr lang="en-US" sz="2800" dirty="0" smtClean="0"/>
              <a:t> _Endothelium-single lining layer of endothelial cell (simple squamous epithelium) lining the lumen of blood vessels rest on a basal lamina.                              </a:t>
            </a:r>
          </a:p>
          <a:p>
            <a:pPr algn="just">
              <a:buNone/>
            </a:pPr>
            <a:r>
              <a:rPr lang="en-US" sz="2800" dirty="0" smtClean="0"/>
              <a:t>_Sub endothelial layer lies immediately beneath the endothelial cells, it is composed of loose connective tissue and a few scattered smooth  muscle cells.                                                                </a:t>
            </a:r>
          </a:p>
          <a:p>
            <a:pPr algn="l">
              <a:buNone/>
            </a:pPr>
            <a:r>
              <a:rPr lang="en-US" sz="2800" dirty="0" smtClean="0"/>
              <a:t>                                                </a:t>
            </a:r>
            <a:endParaRPr lang="en-US" sz="2800" dirty="0"/>
          </a:p>
        </p:txBody>
      </p:sp>
      <p:sp>
        <p:nvSpPr>
          <p:cNvPr id="2" name="عنوان 1"/>
          <p:cNvSpPr>
            <a:spLocks noGrp="1"/>
          </p:cNvSpPr>
          <p:nvPr>
            <p:ph type="title"/>
          </p:nvPr>
        </p:nvSpPr>
        <p:spPr>
          <a:xfrm>
            <a:off x="457200" y="274638"/>
            <a:ext cx="8229600" cy="582594"/>
          </a:xfrm>
        </p:spPr>
        <p:txBody>
          <a:bodyPr>
            <a:normAutofit fontScale="90000"/>
          </a:bodyPr>
          <a:lstStyle/>
          <a:p>
            <a:pPr algn="l"/>
            <a:r>
              <a:rPr lang="en-US" dirty="0" smtClean="0"/>
              <a:t>_Arteries  </a:t>
            </a:r>
            <a:endParaRPr lang="en-US" dirty="0"/>
          </a:p>
        </p:txBody>
      </p:sp>
    </p:spTree>
    <p:extLst>
      <p:ext uri="{BB962C8B-B14F-4D97-AF65-F5344CB8AC3E}">
        <p14:creationId xmlns:p14="http://schemas.microsoft.com/office/powerpoint/2010/main" val="346850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858312" cy="6357982"/>
          </a:xfrm>
        </p:spPr>
        <p:txBody>
          <a:bodyPr>
            <a:normAutofit fontScale="62500" lnSpcReduction="20000"/>
          </a:bodyPr>
          <a:lstStyle/>
          <a:p>
            <a:pPr algn="just">
              <a:buNone/>
            </a:pPr>
            <a:endParaRPr lang="en-US" sz="2800" dirty="0" smtClean="0"/>
          </a:p>
          <a:p>
            <a:pPr algn="just">
              <a:buNone/>
            </a:pPr>
            <a:r>
              <a:rPr lang="en-US" sz="4000" dirty="0" smtClean="0"/>
              <a:t>_Internal elastic lamina beneath the sub endothelial layer ,is composed of elastin which is fenestrated sheet that permits the diffusion of substances in to the deeper region of the arterial wall to nourish the cells there.                                                                                   </a:t>
            </a:r>
          </a:p>
          <a:p>
            <a:pPr algn="l">
              <a:buNone/>
            </a:pPr>
            <a:r>
              <a:rPr lang="en-US" sz="4000" dirty="0" smtClean="0"/>
              <a:t>2-Tunica media(middle tunic):</a:t>
            </a:r>
          </a:p>
          <a:p>
            <a:pPr algn="just">
              <a:buNone/>
            </a:pPr>
            <a:r>
              <a:rPr lang="en-US" sz="4000" dirty="0" smtClean="0"/>
              <a:t>Is the thickest layer of the vessels wall, consisting of circular smooth muscle or(spiral), concentric elastic lamina (have external elastic lamina) formed by the smooth muscle cells circularly arranged, which more delicate than the internal elastic lamina.                                                                                </a:t>
            </a:r>
          </a:p>
          <a:p>
            <a:pPr algn="just">
              <a:buNone/>
            </a:pPr>
            <a:r>
              <a:rPr lang="en-US" sz="4000" dirty="0" smtClean="0"/>
              <a:t>            </a:t>
            </a:r>
          </a:p>
          <a:p>
            <a:pPr algn="just" rtl="0">
              <a:buNone/>
            </a:pPr>
            <a:r>
              <a:rPr lang="en-US" sz="4000" dirty="0" smtClean="0"/>
              <a:t>3-Tunica  adventitia (external tunic):                                                   </a:t>
            </a:r>
          </a:p>
          <a:p>
            <a:pPr algn="just" rtl="0">
              <a:buNone/>
            </a:pPr>
            <a:r>
              <a:rPr lang="en-US" sz="4000" dirty="0" smtClean="0"/>
              <a:t>Composed of connective tissue (fibroblast, collagen fibers and elastic fibers) surrounding the vessel. </a:t>
            </a:r>
          </a:p>
          <a:p>
            <a:pPr algn="l">
              <a:buNone/>
            </a:pPr>
            <a:r>
              <a:rPr lang="en-US" sz="2800" dirty="0" smtClean="0"/>
              <a:t>                         </a:t>
            </a:r>
          </a:p>
          <a:p>
            <a:pPr algn="just">
              <a:buNone/>
            </a:pPr>
            <a:r>
              <a:rPr lang="en-US" sz="2800" dirty="0" smtClean="0"/>
              <a:t>                                                         </a:t>
            </a:r>
            <a:endParaRPr lang="en-US" sz="2800" dirty="0"/>
          </a:p>
        </p:txBody>
      </p:sp>
      <p:sp>
        <p:nvSpPr>
          <p:cNvPr id="2" name="عنوان 1"/>
          <p:cNvSpPr>
            <a:spLocks noGrp="1"/>
          </p:cNvSpPr>
          <p:nvPr>
            <p:ph type="title"/>
          </p:nvPr>
        </p:nvSpPr>
        <p:spPr>
          <a:xfrm>
            <a:off x="457200" y="274638"/>
            <a:ext cx="8229600" cy="45719"/>
          </a:xfrm>
        </p:spPr>
        <p:txBody>
          <a:bodyPr>
            <a:normAutofit fontScale="90000"/>
          </a:bodyPr>
          <a:lstStyle/>
          <a:p>
            <a:endParaRPr lang="en-US" dirty="0"/>
          </a:p>
        </p:txBody>
      </p:sp>
    </p:spTree>
    <p:extLst>
      <p:ext uri="{BB962C8B-B14F-4D97-AF65-F5344CB8AC3E}">
        <p14:creationId xmlns:p14="http://schemas.microsoft.com/office/powerpoint/2010/main" val="2140985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endParaRPr lang="en-US" smtClean="0"/>
          </a:p>
        </p:txBody>
      </p:sp>
      <p:sp>
        <p:nvSpPr>
          <p:cNvPr id="32770" name="Rectangle 2"/>
          <p:cNvSpPr>
            <a:spLocks noGrp="1" noChangeArrowheads="1"/>
          </p:cNvSpPr>
          <p:nvPr>
            <p:ph type="title"/>
          </p:nvPr>
        </p:nvSpPr>
        <p:spPr>
          <a:xfrm>
            <a:off x="838200" y="304800"/>
            <a:ext cx="7924800" cy="623870"/>
          </a:xfrm>
        </p:spPr>
        <p:txBody>
          <a:bodyPr>
            <a:normAutofit fontScale="90000"/>
          </a:bodyPr>
          <a:lstStyle/>
          <a:p>
            <a:pPr algn="l"/>
            <a:r>
              <a:rPr lang="en-US" dirty="0" smtClean="0"/>
              <a:t>Vein				Artery</a:t>
            </a:r>
          </a:p>
        </p:txBody>
      </p:sp>
      <p:pic>
        <p:nvPicPr>
          <p:cNvPr id="32772" name="Picture 6" descr="F11_18"/>
          <p:cNvPicPr>
            <a:picLocks noChangeAspect="1" noChangeArrowheads="1"/>
          </p:cNvPicPr>
          <p:nvPr/>
        </p:nvPicPr>
        <p:blipFill>
          <a:blip r:embed="rId2"/>
          <a:srcRect/>
          <a:stretch>
            <a:fillRect/>
          </a:stretch>
        </p:blipFill>
        <p:spPr bwMode="auto">
          <a:xfrm>
            <a:off x="457200" y="1031875"/>
            <a:ext cx="8382000" cy="5826125"/>
          </a:xfrm>
          <a:prstGeom prst="rect">
            <a:avLst/>
          </a:prstGeom>
          <a:noFill/>
          <a:ln w="9525">
            <a:noFill/>
            <a:miter lim="800000"/>
            <a:headEnd/>
            <a:tailEnd/>
          </a:ln>
        </p:spPr>
      </p:pic>
    </p:spTree>
    <p:extLst>
      <p:ext uri="{BB962C8B-B14F-4D97-AF65-F5344CB8AC3E}">
        <p14:creationId xmlns:p14="http://schemas.microsoft.com/office/powerpoint/2010/main" val="143187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609600" y="228600"/>
            <a:ext cx="8077200" cy="5351463"/>
          </a:xfrm>
          <a:prstGeom prst="rect">
            <a:avLst/>
          </a:prstGeom>
          <a:noFill/>
          <a:ln w="9525">
            <a:noFill/>
            <a:miter lim="800000"/>
            <a:headEnd/>
            <a:tailEnd/>
          </a:ln>
        </p:spPr>
      </p:pic>
      <p:sp>
        <p:nvSpPr>
          <p:cNvPr id="23555" name="Text Box 3"/>
          <p:cNvSpPr txBox="1">
            <a:spLocks noChangeArrowheads="1"/>
          </p:cNvSpPr>
          <p:nvPr/>
        </p:nvSpPr>
        <p:spPr bwMode="auto">
          <a:xfrm>
            <a:off x="517525" y="5775325"/>
            <a:ext cx="3113088" cy="457200"/>
          </a:xfrm>
          <a:prstGeom prst="rect">
            <a:avLst/>
          </a:prstGeom>
          <a:noFill/>
          <a:ln w="9525">
            <a:noFill/>
            <a:miter lim="800000"/>
            <a:headEnd/>
            <a:tailEnd/>
          </a:ln>
        </p:spPr>
        <p:txBody>
          <a:bodyPr wrap="none">
            <a:spAutoFit/>
          </a:bodyPr>
          <a:lstStyle/>
          <a:p>
            <a:r>
              <a:rPr lang="en-US" b="1"/>
              <a:t>Small muscular artery</a:t>
            </a:r>
          </a:p>
        </p:txBody>
      </p:sp>
    </p:spTree>
    <p:extLst>
      <p:ext uri="{BB962C8B-B14F-4D97-AF65-F5344CB8AC3E}">
        <p14:creationId xmlns:p14="http://schemas.microsoft.com/office/powerpoint/2010/main" val="177050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600200"/>
            <a:ext cx="8429684" cy="4972072"/>
          </a:xfrm>
        </p:spPr>
        <p:txBody>
          <a:bodyPr>
            <a:normAutofit/>
          </a:bodyPr>
          <a:lstStyle/>
          <a:p>
            <a:pPr algn="just"/>
            <a:r>
              <a:rPr lang="en-US" dirty="0" smtClean="0"/>
              <a:t>The arterial blood vessels are classified according to their diameter in to :                                                             </a:t>
            </a:r>
            <a:r>
              <a:rPr lang="ar-IQ" dirty="0" smtClean="0"/>
              <a:t>     </a:t>
            </a:r>
            <a:endParaRPr lang="en-US" dirty="0" smtClean="0"/>
          </a:p>
          <a:p>
            <a:pPr algn="l"/>
            <a:endParaRPr lang="en-US" dirty="0" smtClean="0"/>
          </a:p>
          <a:p>
            <a:pPr algn="l"/>
            <a:r>
              <a:rPr lang="en-US" dirty="0" smtClean="0"/>
              <a:t>1-Large (elastic) arteries</a:t>
            </a:r>
          </a:p>
          <a:p>
            <a:pPr algn="l"/>
            <a:endParaRPr lang="en-US" dirty="0" smtClean="0"/>
          </a:p>
          <a:p>
            <a:pPr algn="l"/>
            <a:r>
              <a:rPr lang="en-US" dirty="0" smtClean="0"/>
              <a:t>2-Medium(muscular) arteries</a:t>
            </a:r>
          </a:p>
          <a:p>
            <a:pPr algn="l"/>
            <a:endParaRPr lang="en-US" dirty="0" smtClean="0"/>
          </a:p>
          <a:p>
            <a:pPr algn="l"/>
            <a:r>
              <a:rPr lang="en-US" dirty="0" smtClean="0"/>
              <a:t>3-Arteriols                        </a:t>
            </a:r>
            <a:endParaRPr lang="en-US" dirty="0"/>
          </a:p>
        </p:txBody>
      </p:sp>
      <p:sp>
        <p:nvSpPr>
          <p:cNvPr id="2" name="عنوان 1"/>
          <p:cNvSpPr>
            <a:spLocks noGrp="1"/>
          </p:cNvSpPr>
          <p:nvPr>
            <p:ph type="title"/>
          </p:nvPr>
        </p:nvSpPr>
        <p:spPr/>
        <p:txBody>
          <a:bodyPr/>
          <a:lstStyle/>
          <a:p>
            <a:r>
              <a:rPr lang="en-US" dirty="0" smtClean="0"/>
              <a:t>Classification of Arteries</a:t>
            </a:r>
            <a:endParaRPr lang="en-US" dirty="0"/>
          </a:p>
        </p:txBody>
      </p:sp>
    </p:spTree>
    <p:extLst>
      <p:ext uri="{BB962C8B-B14F-4D97-AF65-F5344CB8AC3E}">
        <p14:creationId xmlns:p14="http://schemas.microsoft.com/office/powerpoint/2010/main" val="1448990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642918"/>
            <a:ext cx="8572560" cy="6000792"/>
          </a:xfrm>
        </p:spPr>
        <p:txBody>
          <a:bodyPr>
            <a:normAutofit fontScale="77500" lnSpcReduction="20000"/>
          </a:bodyPr>
          <a:lstStyle/>
          <a:p>
            <a:pPr algn="l">
              <a:buNone/>
            </a:pPr>
            <a:endParaRPr lang="en-US" dirty="0" smtClean="0"/>
          </a:p>
          <a:p>
            <a:pPr algn="just">
              <a:buNone/>
            </a:pPr>
            <a:r>
              <a:rPr lang="en-US" sz="2800" dirty="0" smtClean="0"/>
              <a:t> </a:t>
            </a:r>
            <a:r>
              <a:rPr lang="en-US" sz="3300" dirty="0" smtClean="0"/>
              <a:t>-Are arterial vessels with a diameter below 0.1-0.5mm .                     </a:t>
            </a:r>
          </a:p>
          <a:p>
            <a:pPr algn="just">
              <a:buNone/>
            </a:pPr>
            <a:r>
              <a:rPr lang="en-US" sz="3300" dirty="0" smtClean="0"/>
              <a:t>-have relatively narrow lumen.                                                         </a:t>
            </a:r>
          </a:p>
          <a:p>
            <a:pPr algn="just">
              <a:buNone/>
            </a:pPr>
            <a:r>
              <a:rPr lang="en-US" sz="3300" dirty="0" smtClean="0"/>
              <a:t>-endothelial cells are smaller than in larger arteries, the endothelium still rests on a internal elastic lamina.          </a:t>
            </a:r>
          </a:p>
          <a:p>
            <a:pPr algn="l">
              <a:buNone/>
            </a:pPr>
            <a:r>
              <a:rPr lang="en-US" sz="3300" dirty="0" smtClean="0"/>
              <a:t>-the internal elastic   lamina is absence of small arterioles .                                                      </a:t>
            </a:r>
          </a:p>
          <a:p>
            <a:pPr algn="just">
              <a:buNone/>
            </a:pPr>
            <a:r>
              <a:rPr lang="en-US" sz="3300" dirty="0" smtClean="0"/>
              <a:t>-the tunica media consist of 1-3 concentric layers of sooth muscle cells.                                                                            </a:t>
            </a:r>
          </a:p>
          <a:p>
            <a:pPr algn="just">
              <a:buNone/>
            </a:pPr>
            <a:r>
              <a:rPr lang="en-US" sz="3300" dirty="0" smtClean="0"/>
              <a:t> -it is difficult to identify an external elastic lamina.                              </a:t>
            </a:r>
          </a:p>
          <a:p>
            <a:pPr algn="just">
              <a:buNone/>
            </a:pPr>
            <a:r>
              <a:rPr lang="en-US" sz="3300" dirty="0" smtClean="0"/>
              <a:t>-the tunica adventitia, which consist mainly of c.t fibers, this layer blends with the connective tissue surrounding the vessel.                                                                                </a:t>
            </a:r>
          </a:p>
          <a:p>
            <a:pPr algn="just">
              <a:buNone/>
            </a:pPr>
            <a:r>
              <a:rPr lang="en-US" dirty="0" smtClean="0"/>
              <a:t>                 </a:t>
            </a:r>
            <a:endParaRPr lang="en-US" dirty="0"/>
          </a:p>
        </p:txBody>
      </p:sp>
      <p:sp>
        <p:nvSpPr>
          <p:cNvPr id="2" name="عنوان 1"/>
          <p:cNvSpPr>
            <a:spLocks noGrp="1"/>
          </p:cNvSpPr>
          <p:nvPr>
            <p:ph type="title"/>
          </p:nvPr>
        </p:nvSpPr>
        <p:spPr>
          <a:xfrm>
            <a:off x="457200" y="428604"/>
            <a:ext cx="8229600" cy="500066"/>
          </a:xfrm>
        </p:spPr>
        <p:txBody>
          <a:bodyPr>
            <a:normAutofit fontScale="90000"/>
          </a:bodyPr>
          <a:lstStyle/>
          <a:p>
            <a:pPr algn="l"/>
            <a:r>
              <a:rPr lang="en-US" dirty="0" smtClean="0"/>
              <a:t>1-Arteriol</a:t>
            </a:r>
            <a:endParaRPr lang="en-US" dirty="0"/>
          </a:p>
        </p:txBody>
      </p:sp>
    </p:spTree>
    <p:extLst>
      <p:ext uri="{BB962C8B-B14F-4D97-AF65-F5344CB8AC3E}">
        <p14:creationId xmlns:p14="http://schemas.microsoft.com/office/powerpoint/2010/main" val="2200905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TotalTime>
  <Words>711</Words>
  <Application>Microsoft Office PowerPoint</Application>
  <PresentationFormat>On-screen Show (4:3)</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Circulatory System</vt:lpstr>
      <vt:lpstr>PowerPoint Presentation</vt:lpstr>
      <vt:lpstr>PowerPoint Presentation</vt:lpstr>
      <vt:lpstr>_Arteries  </vt:lpstr>
      <vt:lpstr>PowerPoint Presentation</vt:lpstr>
      <vt:lpstr>Vein    Artery</vt:lpstr>
      <vt:lpstr>PowerPoint Presentation</vt:lpstr>
      <vt:lpstr>Classification of Arteries</vt:lpstr>
      <vt:lpstr>1-Arteriol</vt:lpstr>
      <vt:lpstr>Arteriol</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System</dc:title>
  <dc:creator>fteen</dc:creator>
  <cp:lastModifiedBy>Maher Fattouh</cp:lastModifiedBy>
  <cp:revision>2</cp:revision>
  <dcterms:created xsi:type="dcterms:W3CDTF">2006-08-16T00:00:00Z</dcterms:created>
  <dcterms:modified xsi:type="dcterms:W3CDTF">2021-09-05T20:36:10Z</dcterms:modified>
</cp:coreProperties>
</file>